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Titillium Web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TitilliumWeb-bold.fntdata"/><Relationship Id="rId12" Type="http://schemas.openxmlformats.org/officeDocument/2006/relationships/slide" Target="slides/slide6.xml"/><Relationship Id="rId34" Type="http://schemas.openxmlformats.org/officeDocument/2006/relationships/font" Target="fonts/TitilliumWeb-regular.fntdata"/><Relationship Id="rId15" Type="http://schemas.openxmlformats.org/officeDocument/2006/relationships/slide" Target="slides/slide9.xml"/><Relationship Id="rId37" Type="http://schemas.openxmlformats.org/officeDocument/2006/relationships/font" Target="fonts/TitilliumWeb-boldItalic.fntdata"/><Relationship Id="rId14" Type="http://schemas.openxmlformats.org/officeDocument/2006/relationships/slide" Target="slides/slide8.xml"/><Relationship Id="rId36" Type="http://schemas.openxmlformats.org/officeDocument/2006/relationships/font" Target="fonts/TitilliumWeb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d17e43c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d17e43c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3779d0178b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3779d0178b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779d0178b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3779d0178b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779d0178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779d0178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779d0178b_4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779d0178b_4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779d0178b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779d0178b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779d0178b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779d0178b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779d0178b_4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779d0178b_4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779d0178b_4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3779d0178b_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779d0178b_4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779d0178b_4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3779d0178b_4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3779d0178b_4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d17e43cd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d17e43cd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34c46a4a9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34c46a4a9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34c46a4a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34c46a4a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34c46a4a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34c46a4a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779d017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779d017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779d0178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3779d0178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779d0178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779d0178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4c46a4a9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4c46a4a9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d17e43cd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d17e43cd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19af954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19af954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779d017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779d017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779d0178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779d0178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19af9543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19af9543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4b770ef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4b770ef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4b770ef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4b770ef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4b770efa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4b770efa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12237227" cy="47657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rive.google.com/drive/u/1/folders/1c_6PcvXdHFxkxYzKSXjpQs60K_g2mg5b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 flipH="1" rot="10800000">
            <a:off x="5058600" y="2978425"/>
            <a:ext cx="4089300" cy="2163300"/>
          </a:xfrm>
          <a:prstGeom prst="rtTriangle">
            <a:avLst/>
          </a:prstGeom>
          <a:solidFill>
            <a:srgbClr val="C9292B"/>
          </a:solidFill>
          <a:ln cap="flat" cmpd="sng" w="19050">
            <a:solidFill>
              <a:srgbClr val="C9292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/>
          <p:nvPr/>
        </p:nvSpPr>
        <p:spPr>
          <a:xfrm>
            <a:off x="0" y="-75"/>
            <a:ext cx="5058600" cy="5143500"/>
          </a:xfrm>
          <a:prstGeom prst="rect">
            <a:avLst/>
          </a:prstGeom>
          <a:solidFill>
            <a:srgbClr val="C929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5"/>
          <p:cNvSpPr/>
          <p:nvPr/>
        </p:nvSpPr>
        <p:spPr>
          <a:xfrm>
            <a:off x="4085400" y="-75"/>
            <a:ext cx="5058600" cy="2978400"/>
          </a:xfrm>
          <a:prstGeom prst="rect">
            <a:avLst/>
          </a:prstGeom>
          <a:solidFill>
            <a:srgbClr val="C929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5"/>
          <p:cNvPicPr preferRelativeResize="0"/>
          <p:nvPr/>
        </p:nvPicPr>
        <p:blipFill rotWithShape="1">
          <a:blip r:embed="rId3">
            <a:alphaModFix/>
          </a:blip>
          <a:srcRect b="0" l="0" r="19929" t="46489"/>
          <a:stretch/>
        </p:blipFill>
        <p:spPr>
          <a:xfrm flipH="1">
            <a:off x="0" y="-75"/>
            <a:ext cx="7471150" cy="491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5"/>
          <p:cNvSpPr txBox="1"/>
          <p:nvPr/>
        </p:nvSpPr>
        <p:spPr>
          <a:xfrm>
            <a:off x="464600" y="1895386"/>
            <a:ext cx="6456000" cy="1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Team Instinct</a:t>
            </a:r>
            <a:endParaRPr b="1" sz="35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Showcase</a:t>
            </a:r>
            <a:endParaRPr b="1" sz="35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2022-06-25</a:t>
            </a: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TOP 100 AGENTS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58" name="Google Shape;158;p34"/>
          <p:cNvSpPr txBox="1"/>
          <p:nvPr/>
        </p:nvSpPr>
        <p:spPr>
          <a:xfrm>
            <a:off x="304800" y="1521325"/>
            <a:ext cx="79899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Amongst top selling 100 retail, 8 of the retails have no other retail point within 500 meters radius.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Recommendation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for these retails are: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These retails deal with a lot of customers, hence, good medium to market new/other products/services.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New retailers around these retails can be introduced.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64" name="Google Shape;1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199" y="576950"/>
            <a:ext cx="5220049" cy="441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70" name="Google Shape;170;p36"/>
          <p:cNvSpPr txBox="1"/>
          <p:nvPr/>
        </p:nvSpPr>
        <p:spPr>
          <a:xfrm>
            <a:off x="304825" y="1150150"/>
            <a:ext cx="86673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There are 54,099 geohash (1.2 Km x 0.6 Km) with 89,610 retailer.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71" name="Google Shape;1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363" y="2048802"/>
            <a:ext cx="5540176" cy="288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7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MONOPOLY </a:t>
            </a: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77" name="Google Shape;177;p37"/>
          <p:cNvSpPr txBox="1"/>
          <p:nvPr/>
        </p:nvSpPr>
        <p:spPr>
          <a:xfrm>
            <a:off x="304800" y="1553150"/>
            <a:ext cx="83838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the next 10 retailer deployment, the zones having good sales but low agents should be considered.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top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districts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with highest number of monopoly agents: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Chittagong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Comilla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Cox's Bazar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Noakhali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Chandpur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MONOPOLY </a:t>
            </a: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83" name="Google Shape;1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3475" y="152400"/>
            <a:ext cx="360500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9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89" name="Google Shape;189;p39"/>
          <p:cNvSpPr txBox="1"/>
          <p:nvPr/>
        </p:nvSpPr>
        <p:spPr>
          <a:xfrm>
            <a:off x="3909375" y="894100"/>
            <a:ext cx="33048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Next Week’s Daily Total Sale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90" name="Google Shape;19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700" y="1426849"/>
            <a:ext cx="7245674" cy="34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Next Week’s Daily Total Sale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seasonal decomposition shows a multiplicative nature.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 trend component, seasonality component.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model trained is an ARIMA(0, 1, 0)  - a random walk model.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1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02" name="Google Shape;202;p41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 Next Day's Sales for Each Retail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itting an individual model for each of the retails is not a scalable solution.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One single time series model won’t be able to generalize well.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we thought of attacking the problem by looking at the data in a tabular form.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2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08" name="Google Shape;208;p42"/>
          <p:cNvSpPr txBox="1"/>
          <p:nvPr/>
        </p:nvSpPr>
        <p:spPr>
          <a:xfrm>
            <a:off x="304800" y="1638000"/>
            <a:ext cx="82218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Features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</a:t>
            </a: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ay of Week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- 0,1,2,3,4,5,6,7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No of Neighbor Retails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Retail points within 500m radius.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Distinct Products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Distinct products/services the retailer has.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Distinct Product Value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Monetary value of distinct products.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Previous 5 Weekdays Sales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</a:t>
            </a: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E.g., for predicting this Tuesday's sales for a retailer we consider previous 5 Tuesday's data.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District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14" name="Google Shape;214;p43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Modelling &amp; Evaluation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Initially, we used rolling average of the previous 5 weekdays sales values to establish a baseline of the model's accuracy. We got an MAE of ~230.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With the newly engineered featured, feature preprocessing,  a hypertuned XGBoost regressor trained on 80% of the training set, we obtained an MAE of around ~110.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AGENDA</a:t>
            </a:r>
            <a:endParaRPr b="1"/>
          </a:p>
        </p:txBody>
      </p:sp>
      <p:sp>
        <p:nvSpPr>
          <p:cNvPr id="110" name="Google Shape;110;p26"/>
          <p:cNvSpPr txBox="1"/>
          <p:nvPr/>
        </p:nvSpPr>
        <p:spPr>
          <a:xfrm>
            <a:off x="2250900" y="1322775"/>
            <a:ext cx="46422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 and Retail Agents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 Pitch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4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0" name="Google Shape;220;p44"/>
          <p:cNvSpPr txBox="1"/>
          <p:nvPr/>
        </p:nvSpPr>
        <p:spPr>
          <a:xfrm>
            <a:off x="304800" y="1521325"/>
            <a:ext cx="31242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winter season the peak hour is between 6PM and 7PM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People w/ purchasing power are in office during morning hours. Hence, morning peak is lower than evening peak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21" name="Google Shape;22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257298"/>
            <a:ext cx="5486399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5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7" name="Google Shape;227;p45"/>
          <p:cNvSpPr txBox="1"/>
          <p:nvPr/>
        </p:nvSpPr>
        <p:spPr>
          <a:xfrm>
            <a:off x="304800" y="1521325"/>
            <a:ext cx="31242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summer the peak hour shifts to 7PM upto 8PM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peak hour shift gives us an idea about natural daylight saving phenomenon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28" name="Google Shape;22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257300"/>
            <a:ext cx="548640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34" name="Google Shape;234;p46"/>
          <p:cNvSpPr txBox="1"/>
          <p:nvPr/>
        </p:nvSpPr>
        <p:spPr>
          <a:xfrm>
            <a:off x="304800" y="1521325"/>
            <a:ext cx="31242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ransactions fell during Ramadan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 stayed the same since. This could be due to inflation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Lockdown and Covid restrictions impact the transaction volume negatively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35" name="Google Shape;23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257300"/>
            <a:ext cx="548640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41" name="Google Shape;241;p47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month of Ramadan we can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notice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a sharp decline in transactions during Iftar hour 6PM to 6:59PM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Transactions fell during Ramadan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 stayed the same since then. This could be due to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inflation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We can release a new products targeted for the price sensitive users to mitigate the fall in transaction volume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8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47" name="Google Shape;247;p48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Top 2 most popular products are Product 16 and Product 17 with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~8.8 million and ~8.6 million transactions respectively</a:t>
            </a:r>
            <a:b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 has high density in Dhaka and  Chittagong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 is more prevalent across the country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9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53" name="Google Shape;253;p49"/>
          <p:cNvPicPr preferRelativeResize="0"/>
          <p:nvPr/>
        </p:nvPicPr>
        <p:blipFill rotWithShape="1">
          <a:blip r:embed="rId3">
            <a:alphaModFix/>
          </a:blip>
          <a:srcRect b="12111" l="0" r="26653" t="0"/>
          <a:stretch/>
        </p:blipFill>
        <p:spPr>
          <a:xfrm>
            <a:off x="3428995" y="342900"/>
            <a:ext cx="54864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9"/>
          <p:cNvSpPr txBox="1"/>
          <p:nvPr/>
        </p:nvSpPr>
        <p:spPr>
          <a:xfrm>
            <a:off x="3429000" y="4080925"/>
            <a:ext cx="1422300" cy="78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Legend:</a:t>
            </a:r>
            <a:endParaRPr sz="13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300"/>
              <a:buFont typeface="Titillium Web"/>
              <a:buChar char="-"/>
            </a:pPr>
            <a:r>
              <a:rPr lang="en" sz="1300">
                <a:solidFill>
                  <a:srgbClr val="3D85C6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</a:t>
            </a:r>
            <a:endParaRPr sz="1300">
              <a:solidFill>
                <a:srgbClr val="3D85C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300"/>
              <a:buFont typeface="Titillium Web"/>
              <a:buChar char="-"/>
            </a:pPr>
            <a:r>
              <a:rPr lang="en" sz="1300">
                <a:solidFill>
                  <a:srgbClr val="BF9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</a:t>
            </a:r>
            <a:endParaRPr sz="1300">
              <a:solidFill>
                <a:srgbClr val="BF9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55" name="Google Shape;255;p49"/>
          <p:cNvSpPr txBox="1"/>
          <p:nvPr/>
        </p:nvSpPr>
        <p:spPr>
          <a:xfrm>
            <a:off x="301752" y="1517904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 is a send cash or digital payment feature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 might be a cash out feature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0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61" name="Google Shape;261;p50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Dhaka/Chittagong are already saturated</a:t>
            </a:r>
            <a:b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Recommend to place the billboard in emerging markets (e.g. Khulna)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 has a low barrier to entry (high volume, low price)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Serves to effectively acquire new customers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Establishes the MFS’ presence through visibility/engagement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Goal is to capture the emerging market and gain the first-mover’s advantage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1"/>
          <p:cNvSpPr txBox="1"/>
          <p:nvPr/>
        </p:nvSpPr>
        <p:spPr>
          <a:xfrm>
            <a:off x="3154800" y="2296350"/>
            <a:ext cx="28344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THANK YOU</a:t>
            </a:r>
            <a:endParaRPr b="1" sz="2400"/>
          </a:p>
        </p:txBody>
      </p:sp>
      <p:sp>
        <p:nvSpPr>
          <p:cNvPr id="267" name="Google Shape;267;p51"/>
          <p:cNvSpPr txBox="1"/>
          <p:nvPr/>
        </p:nvSpPr>
        <p:spPr>
          <a:xfrm>
            <a:off x="847200" y="3475050"/>
            <a:ext cx="74496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All our supplementary resources are available </a:t>
            </a:r>
            <a:r>
              <a:rPr b="1" lang="en" sz="2400" u="sng">
                <a:solidFill>
                  <a:schemeClr val="hlink"/>
                </a:solidFill>
                <a:hlinkClick r:id="rId3"/>
              </a:rPr>
              <a:t>here</a:t>
            </a:r>
            <a:endParaRPr b="1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16" name="Google Shape;116;p27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Initial state of the dataset was a collection of *.csv files (some sharded) with many string fields (especially entity identifiers).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eterministic Ordinal Serialization encodes string identifier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fields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. Reduced storage complexity by a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lossless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compression ratio of ~10:4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Engineered purpose designed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loaders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to further reduce the memory complexity by a lossless compression ratio of ~10:2.3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22" name="Google Shape;122;p28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Need for a distributed cluster to perform some of our intended EDA still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persisted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Provisioned a Star Schema based data warehouse on Google BigQuery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Provided ease of on-the-fly extendibility to the data warehouse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denormalized form allowed us to write small rough-and-ready queries for EDA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Allowed us to offload the analytics computation to the cloud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28" name="Google Shape;128;p29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29" name="Google Shape;1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987" y="1415800"/>
            <a:ext cx="7504026" cy="34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5" name="Google Shape;135;p30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 definition of a top ‘Traveler’ is based on 3 key metrics and 1 supporting metric: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Average Distance traveled per transaction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Unique Agents Transacted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Number of transactions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Agent Uniqueness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Only customers who were in the 95th percentile for the key metrics were considered, which accounted for around 2400 people.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575" y="152400"/>
            <a:ext cx="620440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6" name="Google Shape;146;p32"/>
          <p:cNvSpPr txBox="1"/>
          <p:nvPr/>
        </p:nvSpPr>
        <p:spPr>
          <a:xfrm>
            <a:off x="304800" y="1521325"/>
            <a:ext cx="7989900" cy="3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Retails serving highest number of top travelers tend to be along major highways near Dhaka and approaching Chittagong. This indicates that many travelers transact while on break during transit.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New product for travelers.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 	- Bundle voice and data package for short duration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	- Will be tailored to make the offer lucrative to travelers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	- It can only be availed via chosen retailers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525" y="215500"/>
            <a:ext cx="5389875" cy="469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3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